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642" r:id="rId2"/>
    <p:sldId id="643" r:id="rId3"/>
    <p:sldId id="644" r:id="rId4"/>
    <p:sldId id="645" r:id="rId5"/>
    <p:sldId id="646" r:id="rId6"/>
    <p:sldId id="647"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08" y="117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D031-12AF-4DFA-B93B-23EE8197FC81}" type="datetimeFigureOut">
              <a:rPr lang="en-US" smtClean="0"/>
              <a:t>12/08/2017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8D58B-817B-4B13-BADC-444DF1F14707}" type="slidenum">
              <a:rPr lang="en-US" smtClean="0"/>
              <a:t>‹#›</a:t>
            </a:fld>
            <a:endParaRPr lang="en-US"/>
          </a:p>
        </p:txBody>
      </p:sp>
    </p:spTree>
    <p:extLst>
      <p:ext uri="{BB962C8B-B14F-4D97-AF65-F5344CB8AC3E}">
        <p14:creationId xmlns:p14="http://schemas.microsoft.com/office/powerpoint/2010/main" val="124082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0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9103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E6A455CC-5944-4A6F-BEA0-D70126B6286B}" type="datetime1">
              <a:rPr lang="en-US" smtClean="0"/>
              <a:pPr>
                <a:defRPr/>
              </a:pPr>
              <a:t>12/08/2017</a:t>
            </a:fld>
            <a:endParaRPr lang="en-US" dirty="0"/>
          </a:p>
        </p:txBody>
      </p:sp>
      <p:sp>
        <p:nvSpPr>
          <p:cNvPr id="9103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069B7FF-2823-4FF5-A964-F068CCC19C0E}" type="slidenum">
              <a:rPr lang="en-US" altLang="en-US">
                <a:latin typeface="Verdana" panose="020B0604030504040204" pitchFamily="34" charset="0"/>
              </a:rPr>
              <a:pPr algn="r" eaLnBrk="1" hangingPunct="1">
                <a:spcBef>
                  <a:spcPct val="0"/>
                </a:spcBef>
              </a:pPr>
              <a:t>1</a:t>
            </a:fld>
            <a:endParaRPr lang="en-US" altLang="en-US" dirty="0">
              <a:latin typeface="Verdana" panose="020B0604030504040204" pitchFamily="34" charset="0"/>
            </a:endParaRPr>
          </a:p>
        </p:txBody>
      </p:sp>
    </p:spTree>
    <p:extLst>
      <p:ext uri="{BB962C8B-B14F-4D97-AF65-F5344CB8AC3E}">
        <p14:creationId xmlns:p14="http://schemas.microsoft.com/office/powerpoint/2010/main" val="1038259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cs typeface="Arial" panose="020B0604020202020204" pitchFamily="34" charset="0"/>
              </a:rPr>
              <a:t>Recap:</a:t>
            </a:r>
            <a:r>
              <a:rPr lang="en-US" altLang="en-US" baseline="0" dirty="0">
                <a:cs typeface="Arial" panose="020B0604020202020204" pitchFamily="34" charset="0"/>
              </a:rPr>
              <a:t>  Credits are different than Adjustments.  </a:t>
            </a:r>
          </a:p>
          <a:p>
            <a:pPr marL="274320" lvl="1" indent="-171450">
              <a:buFont typeface="Arial" panose="020B0604020202020204" pitchFamily="34" charset="0"/>
              <a:buChar char="•"/>
            </a:pPr>
            <a:r>
              <a:rPr lang="en-US" altLang="en-US" baseline="0" dirty="0">
                <a:cs typeface="Arial" panose="020B0604020202020204" pitchFamily="34" charset="0"/>
              </a:rPr>
              <a:t>Credits are dollar for dollar reduction of tax liability</a:t>
            </a:r>
          </a:p>
          <a:p>
            <a:pPr marL="274320" lvl="1" indent="-171450">
              <a:buFont typeface="Arial" panose="020B0604020202020204" pitchFamily="34" charset="0"/>
              <a:buChar char="•"/>
            </a:pPr>
            <a:r>
              <a:rPr lang="en-US" altLang="en-US" baseline="0" dirty="0">
                <a:cs typeface="Arial" panose="020B0604020202020204" pitchFamily="34" charset="0"/>
              </a:rPr>
              <a:t>Adjustments are dollar for dollar reduction to Income.</a:t>
            </a:r>
          </a:p>
          <a:p>
            <a:endParaRPr lang="en-US" altLang="en-US" dirty="0">
              <a:cs typeface="Arial" panose="020B0604020202020204" pitchFamily="34" charset="0"/>
            </a:endParaRPr>
          </a:p>
          <a:p>
            <a:pPr>
              <a:buFont typeface="Arial" pitchFamily="34" charset="0"/>
              <a:buChar char="•"/>
            </a:pPr>
            <a:r>
              <a:rPr lang="en-US" altLang="en-US" dirty="0">
                <a:cs typeface="Arial" panose="020B0604020202020204" pitchFamily="34" charset="0"/>
              </a:rPr>
              <a:t> Non</a:t>
            </a:r>
            <a:r>
              <a:rPr lang="en-US" altLang="en-US" baseline="0" dirty="0">
                <a:cs typeface="Arial" panose="020B0604020202020204" pitchFamily="34" charset="0"/>
              </a:rPr>
              <a:t>refundable credits are applied against the tax liability in the order that they are listed on 1040</a:t>
            </a:r>
            <a:endParaRPr lang="en-US" altLang="en-US"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2</a:t>
            </a:fld>
            <a:endParaRPr lang="en-US" altLang="en-US" dirty="0">
              <a:latin typeface="Verdana" panose="020B0604030504040204" pitchFamily="34" charset="0"/>
            </a:endParaRPr>
          </a:p>
        </p:txBody>
      </p:sp>
    </p:spTree>
    <p:extLst>
      <p:ext uri="{BB962C8B-B14F-4D97-AF65-F5344CB8AC3E}">
        <p14:creationId xmlns:p14="http://schemas.microsoft.com/office/powerpoint/2010/main" val="1796855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4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baseline="0" dirty="0">
              <a:cs typeface="Arial" panose="020B0604020202020204" pitchFamily="34" charset="0"/>
            </a:endParaRPr>
          </a:p>
        </p:txBody>
      </p:sp>
      <p:sp>
        <p:nvSpPr>
          <p:cNvPr id="82432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03B093E2-B540-4192-A2F6-8A9D3DE912D4}" type="datetime1">
              <a:rPr lang="en-US" smtClean="0"/>
              <a:pPr>
                <a:defRPr/>
              </a:pPr>
              <a:t>12/08/2017</a:t>
            </a:fld>
            <a:endParaRPr lang="en-US" dirty="0"/>
          </a:p>
        </p:txBody>
      </p:sp>
      <p:sp>
        <p:nvSpPr>
          <p:cNvPr id="82432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84EA9DE9-E9CA-42D3-806B-F01B2B02EF55}" type="slidenum">
              <a:rPr lang="en-US" altLang="en-US">
                <a:latin typeface="Verdana" panose="020B0604030504040204" pitchFamily="34" charset="0"/>
              </a:rPr>
              <a:pPr algn="r" eaLnBrk="1" hangingPunct="1">
                <a:spcBef>
                  <a:spcPct val="0"/>
                </a:spcBef>
              </a:pPr>
              <a:t>3</a:t>
            </a:fld>
            <a:endParaRPr lang="en-US" altLang="en-US" dirty="0">
              <a:latin typeface="Verdana" panose="020B0604030504040204" pitchFamily="34" charset="0"/>
            </a:endParaRPr>
          </a:p>
        </p:txBody>
      </p:sp>
    </p:spTree>
    <p:extLst>
      <p:ext uri="{BB962C8B-B14F-4D97-AF65-F5344CB8AC3E}">
        <p14:creationId xmlns:p14="http://schemas.microsoft.com/office/powerpoint/2010/main" val="2331823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2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anose="020B0604020202020204" pitchFamily="34" charset="0"/>
            </a:endParaRPr>
          </a:p>
        </p:txBody>
      </p:sp>
      <p:sp>
        <p:nvSpPr>
          <p:cNvPr id="9123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59F654C6-F86B-4173-A417-AC28D68F7BC3}" type="datetime1">
              <a:rPr lang="en-US" smtClean="0"/>
              <a:pPr>
                <a:defRPr/>
              </a:pPr>
              <a:t>12/08/2017</a:t>
            </a:fld>
            <a:endParaRPr lang="en-US" dirty="0"/>
          </a:p>
        </p:txBody>
      </p:sp>
      <p:sp>
        <p:nvSpPr>
          <p:cNvPr id="9123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6A7142ED-8420-498E-BDAF-6A5908630D95}" type="slidenum">
              <a:rPr lang="en-US" altLang="en-US">
                <a:latin typeface="Verdana" panose="020B0604030504040204" pitchFamily="34" charset="0"/>
              </a:rPr>
              <a:pPr algn="r" eaLnBrk="1" hangingPunct="1">
                <a:spcBef>
                  <a:spcPct val="0"/>
                </a:spcBef>
              </a:pPr>
              <a:t>4</a:t>
            </a:fld>
            <a:endParaRPr lang="en-US" altLang="en-US" dirty="0">
              <a:latin typeface="Verdana" panose="020B0604030504040204" pitchFamily="34" charset="0"/>
            </a:endParaRPr>
          </a:p>
        </p:txBody>
      </p:sp>
    </p:spTree>
    <p:extLst>
      <p:ext uri="{BB962C8B-B14F-4D97-AF65-F5344CB8AC3E}">
        <p14:creationId xmlns:p14="http://schemas.microsoft.com/office/powerpoint/2010/main" val="3856078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lnSpc>
                <a:spcPct val="90000"/>
              </a:lnSpc>
              <a:defRPr/>
            </a:pPr>
            <a:endParaRPr lang="en-US" sz="1000" dirty="0"/>
          </a:p>
        </p:txBody>
      </p:sp>
      <p:sp>
        <p:nvSpPr>
          <p:cNvPr id="28979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6CD54254-1CA0-404D-9913-8BAA0488E0C9}" type="datetime1">
              <a:rPr lang="en-US" smtClean="0"/>
              <a:pPr>
                <a:defRPr/>
              </a:pPr>
              <a:t>12/08/2017</a:t>
            </a:fld>
            <a:endParaRPr lang="en-US" dirty="0"/>
          </a:p>
        </p:txBody>
      </p:sp>
      <p:sp>
        <p:nvSpPr>
          <p:cNvPr id="28979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A204C992-5957-461B-B1B5-06B382412FAE}" type="slidenum">
              <a:rPr lang="en-US" altLang="en-US">
                <a:latin typeface="Verdana" panose="020B0604030504040204" pitchFamily="34" charset="0"/>
              </a:rPr>
              <a:pPr algn="r" eaLnBrk="1" hangingPunct="1">
                <a:spcBef>
                  <a:spcPct val="0"/>
                </a:spcBef>
              </a:pPr>
              <a:t>5</a:t>
            </a:fld>
            <a:endParaRPr lang="en-US" altLang="en-US" dirty="0">
              <a:latin typeface="Verdana" panose="020B0604030504040204" pitchFamily="34" charset="0"/>
            </a:endParaRPr>
          </a:p>
        </p:txBody>
      </p:sp>
    </p:spTree>
    <p:extLst>
      <p:ext uri="{BB962C8B-B14F-4D97-AF65-F5344CB8AC3E}">
        <p14:creationId xmlns:p14="http://schemas.microsoft.com/office/powerpoint/2010/main" val="2787542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4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4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a:cs typeface="Arial" panose="020B0604020202020204" pitchFamily="34" charset="0"/>
            </a:endParaRPr>
          </a:p>
        </p:txBody>
      </p:sp>
      <p:sp>
        <p:nvSpPr>
          <p:cNvPr id="914436"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dirty="0"/>
          </a:p>
        </p:txBody>
      </p:sp>
      <p:sp>
        <p:nvSpPr>
          <p:cNvPr id="5" name="Date Placeholder 4"/>
          <p:cNvSpPr>
            <a:spLocks noGrp="1"/>
          </p:cNvSpPr>
          <p:nvPr>
            <p:ph type="dt" sz="quarter" idx="1"/>
          </p:nvPr>
        </p:nvSpPr>
        <p:spPr/>
        <p:txBody>
          <a:bodyPr/>
          <a:lstStyle/>
          <a:p>
            <a:pPr>
              <a:defRPr/>
            </a:pPr>
            <a:fld id="{CF9E3044-C296-40F6-B6EE-31A8A141409D}" type="datetime1">
              <a:rPr lang="en-US" smtClean="0"/>
              <a:pPr>
                <a:defRPr/>
              </a:pPr>
              <a:t>12/08/2017</a:t>
            </a:fld>
            <a:endParaRPr lang="en-US" dirty="0"/>
          </a:p>
        </p:txBody>
      </p:sp>
      <p:sp>
        <p:nvSpPr>
          <p:cNvPr id="914438"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0E71D441-3F7D-4C8F-A338-F657D0E6478E}" type="slidenum">
              <a:rPr lang="en-US" altLang="en-US">
                <a:latin typeface="Verdana" panose="020B0604030504040204" pitchFamily="34" charset="0"/>
              </a:rPr>
              <a:pPr algn="r" eaLnBrk="1" hangingPunct="1">
                <a:spcBef>
                  <a:spcPct val="0"/>
                </a:spcBef>
              </a:pPr>
              <a:t>6</a:t>
            </a:fld>
            <a:endParaRPr lang="en-US" altLang="en-US" dirty="0">
              <a:latin typeface="Verdana" panose="020B0604030504040204" pitchFamily="34" charset="0"/>
            </a:endParaRPr>
          </a:p>
        </p:txBody>
      </p:sp>
    </p:spTree>
    <p:extLst>
      <p:ext uri="{BB962C8B-B14F-4D97-AF65-F5344CB8AC3E}">
        <p14:creationId xmlns:p14="http://schemas.microsoft.com/office/powerpoint/2010/main" val="2728027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925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sz="1350"/>
              </a:p>
            </p:txBody>
          </p:sp>
        </p:grpSp>
      </p:grpSp>
      <p:sp>
        <p:nvSpPr>
          <p:cNvPr id="1122315" name="Rectangle 7"/>
          <p:cNvSpPr>
            <a:spLocks noGrp="1" noChangeArrowheads="1"/>
          </p:cNvSpPr>
          <p:nvPr>
            <p:ph type="ctrTitle"/>
          </p:nvPr>
        </p:nvSpPr>
        <p:spPr>
          <a:xfrm>
            <a:off x="990600" y="2130427"/>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1" y="6400802"/>
            <a:ext cx="1984375" cy="301625"/>
          </a:xfrm>
        </p:spPr>
        <p:txBody>
          <a:bodyPr/>
          <a:lstStyle>
            <a:lvl1pPr>
              <a:defRPr/>
            </a:lvl1pPr>
          </a:lstStyle>
          <a:p>
            <a:r>
              <a:rPr lang="en-US"/>
              <a:t>12-08-2017</a:t>
            </a:r>
          </a:p>
        </p:txBody>
      </p:sp>
      <p:sp>
        <p:nvSpPr>
          <p:cNvPr id="15" name="Rectangle 11"/>
          <p:cNvSpPr>
            <a:spLocks noGrp="1" noChangeArrowheads="1"/>
          </p:cNvSpPr>
          <p:nvPr>
            <p:ph type="sldNum" sz="quarter" idx="12"/>
          </p:nvPr>
        </p:nvSpPr>
        <p:spPr>
          <a:xfrm>
            <a:off x="6781801" y="6400802"/>
            <a:ext cx="1901825" cy="301625"/>
          </a:xfrm>
        </p:spPr>
        <p:txBody>
          <a:bodyPr/>
          <a:lstStyle>
            <a:lvl1pPr>
              <a:defRPr smtClean="0"/>
            </a:lvl1pPr>
          </a:lstStyle>
          <a:p>
            <a:fld id="{2C11E525-5F38-465A-8629-C9A7F80AF012}" type="slidenum">
              <a:rPr lang="en-US" smtClean="0"/>
              <a:t>‹#›</a:t>
            </a:fld>
            <a:endParaRPr lang="en-US"/>
          </a:p>
        </p:txBody>
      </p:sp>
      <p:sp>
        <p:nvSpPr>
          <p:cNvPr id="1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3100512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5336979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Rectangle 9"/>
          <p:cNvSpPr>
            <a:spLocks noGrp="1" noChangeArrowheads="1"/>
          </p:cNvSpPr>
          <p:nvPr>
            <p:ph type="dt" sz="half" idx="10"/>
          </p:nvPr>
        </p:nvSpPr>
        <p:spPr>
          <a:ln/>
        </p:spPr>
        <p:txBody>
          <a:bodyPr/>
          <a:lstStyle>
            <a:lvl1pPr>
              <a:defRPr/>
            </a:lvl1pPr>
          </a:lstStyle>
          <a:p>
            <a:r>
              <a:rPr lang="en-US"/>
              <a:t>12-08-2017</a:t>
            </a:r>
          </a:p>
        </p:txBody>
      </p:sp>
      <p:sp>
        <p:nvSpPr>
          <p:cNvPr id="5"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7"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6146627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10488119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r>
              <a:rPr lang="en-US"/>
              <a:t>12-08-2017</a:t>
            </a:r>
          </a:p>
        </p:txBody>
      </p:sp>
      <p:sp>
        <p:nvSpPr>
          <p:cNvPr id="8"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10" name="Footer Placeholder 1"/>
          <p:cNvSpPr>
            <a:spLocks noGrp="1"/>
          </p:cNvSpPr>
          <p:nvPr>
            <p:ph type="ftr" sz="quarter" idx="12"/>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95921469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r>
              <a:rPr lang="en-US"/>
              <a:t>12-08-2017</a:t>
            </a:r>
          </a:p>
        </p:txBody>
      </p:sp>
      <p:sp>
        <p:nvSpPr>
          <p:cNvPr id="4"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6"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2509597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r>
              <a:rPr lang="en-US"/>
              <a:t>12-08-2017</a:t>
            </a:r>
          </a:p>
        </p:txBody>
      </p:sp>
      <p:sp>
        <p:nvSpPr>
          <p:cNvPr id="3"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5"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48500323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4444829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Rectangle 9"/>
          <p:cNvSpPr>
            <a:spLocks noGrp="1" noChangeArrowheads="1"/>
          </p:cNvSpPr>
          <p:nvPr>
            <p:ph type="dt" sz="half" idx="10"/>
          </p:nvPr>
        </p:nvSpPr>
        <p:spPr>
          <a:ln/>
        </p:spPr>
        <p:txBody>
          <a:bodyPr/>
          <a:lstStyle>
            <a:lvl1pPr>
              <a:defRPr/>
            </a:lvl1pPr>
          </a:lstStyle>
          <a:p>
            <a:r>
              <a:rPr lang="en-US"/>
              <a:t>12-08-2017</a:t>
            </a:r>
          </a:p>
        </p:txBody>
      </p:sp>
      <p:sp>
        <p:nvSpPr>
          <p:cNvPr id="6" name="Rectangle 11"/>
          <p:cNvSpPr>
            <a:spLocks noGrp="1" noChangeArrowheads="1"/>
          </p:cNvSpPr>
          <p:nvPr>
            <p:ph type="sldNum" sz="quarter" idx="11"/>
          </p:nvPr>
        </p:nvSpPr>
        <p:spPr>
          <a:ln/>
        </p:spPr>
        <p:txBody>
          <a:bodyPr/>
          <a:lstStyle>
            <a:lvl1pPr>
              <a:defRPr/>
            </a:lvl1pPr>
          </a:lstStyle>
          <a:p>
            <a:fld id="{2C11E525-5F38-465A-8629-C9A7F80AF012}" type="slidenum">
              <a:rPr lang="en-US" smtClean="0"/>
              <a:t>‹#›</a:t>
            </a:fld>
            <a:endParaRPr lang="en-US"/>
          </a:p>
        </p:txBody>
      </p:sp>
      <p:sp>
        <p:nvSpPr>
          <p:cNvPr id="8"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34569611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18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2"/>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750">
                <a:latin typeface="+mn-lt"/>
                <a:cs typeface="Arial" charset="0"/>
              </a:defRPr>
            </a:lvl1pPr>
          </a:lstStyle>
          <a:p>
            <a:r>
              <a:rPr lang="en-US"/>
              <a:t>12-08-2017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750" smtClean="0">
                <a:latin typeface="+mn-lt"/>
                <a:cs typeface="Arial" panose="020B0604020202020204" pitchFamily="34" charset="0"/>
              </a:defRPr>
            </a:lvl1pPr>
          </a:lstStyle>
          <a:p>
            <a:fld id="{2C11E525-5F38-465A-8629-C9A7F80AF012}" type="slidenum">
              <a:rPr lang="en-US" smtClean="0"/>
              <a:t>‹#›</a:t>
            </a:fld>
            <a:endParaRPr 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2" name="Footer Placeholder 1"/>
          <p:cNvSpPr>
            <a:spLocks noGrp="1"/>
          </p:cNvSpPr>
          <p:nvPr>
            <p:ph type="ftr" sz="quarter" idx="3"/>
          </p:nvPr>
        </p:nvSpPr>
        <p:spPr>
          <a:xfrm>
            <a:off x="3028950" y="6400802"/>
            <a:ext cx="3086100" cy="301625"/>
          </a:xfrm>
          <a:prstGeom prst="rect">
            <a:avLst/>
          </a:prstGeom>
        </p:spPr>
        <p:txBody>
          <a:bodyPr vert="horz" lIns="91440" tIns="45720" rIns="91440" bIns="45720" rtlCol="0" anchor="b" anchorCtr="0"/>
          <a:lstStyle>
            <a:lvl1pPr algn="ctr">
              <a:defRPr sz="750" baseline="0">
                <a:solidFill>
                  <a:schemeClr val="tx1"/>
                </a:solidFill>
                <a:latin typeface="+mn-lt"/>
              </a:defRPr>
            </a:lvl1pPr>
          </a:lstStyle>
          <a:p>
            <a:r>
              <a:rPr lang="en-US"/>
              <a:t>NJ TAX TY2016 v1.1</a:t>
            </a:r>
          </a:p>
        </p:txBody>
      </p:sp>
    </p:spTree>
    <p:extLst>
      <p:ext uri="{BB962C8B-B14F-4D97-AF65-F5344CB8AC3E}">
        <p14:creationId xmlns:p14="http://schemas.microsoft.com/office/powerpoint/2010/main" val="1699611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hf hdr="0"/>
  <p:txStyles>
    <p:titleStyle>
      <a:lvl1pPr algn="l" rtl="0" eaLnBrk="1" fontAlgn="base" hangingPunct="1">
        <a:spcBef>
          <a:spcPct val="0"/>
        </a:spcBef>
        <a:spcAft>
          <a:spcPct val="0"/>
        </a:spcAft>
        <a:defRPr sz="3150" b="1">
          <a:solidFill>
            <a:schemeClr val="tx2"/>
          </a:solidFill>
          <a:latin typeface="+mj-lt"/>
          <a:ea typeface="+mj-ea"/>
          <a:cs typeface="+mj-cs"/>
        </a:defRPr>
      </a:lvl1pPr>
      <a:lvl2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5pPr>
      <a:lvl6pPr marL="3429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6pPr>
      <a:lvl7pPr marL="6858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7pPr>
      <a:lvl8pPr marL="10287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8pPr>
      <a:lvl9pPr marL="1371600" algn="l" rtl="0" eaLnBrk="1" fontAlgn="base" hangingPunct="1">
        <a:spcBef>
          <a:spcPct val="0"/>
        </a:spcBef>
        <a:spcAft>
          <a:spcPct val="0"/>
        </a:spcAft>
        <a:defRPr sz="3150" b="1">
          <a:solidFill>
            <a:schemeClr val="tx2"/>
          </a:solidFill>
          <a:latin typeface="Calibri" pitchFamily="34" charset="0"/>
          <a:ea typeface="ＭＳ Ｐゴシック" pitchFamily="34" charset="-128"/>
        </a:defRPr>
      </a:lvl9pPr>
    </p:titleStyle>
    <p:bodyStyle>
      <a:lvl1pPr marL="257175" indent="-257175" algn="l" rtl="0" eaLnBrk="1" fontAlgn="base" hangingPunct="1">
        <a:spcBef>
          <a:spcPct val="20000"/>
        </a:spcBef>
        <a:spcAft>
          <a:spcPct val="0"/>
        </a:spcAft>
        <a:buClr>
          <a:schemeClr val="folHlink"/>
        </a:buClr>
        <a:buSzPct val="90000"/>
        <a:buFont typeface="Wingdings" panose="05000000000000000000" pitchFamily="2" charset="2"/>
        <a:buChar char="n"/>
        <a:defRPr sz="2400">
          <a:solidFill>
            <a:schemeClr val="tx1"/>
          </a:solidFill>
          <a:latin typeface="+mn-lt"/>
          <a:ea typeface="+mn-ea"/>
          <a:cs typeface="+mn-cs"/>
        </a:defRPr>
      </a:lvl1pPr>
      <a:lvl2pPr marL="557213" indent="-214313" algn="l" rtl="0" eaLnBrk="1" fontAlgn="base" hangingPunct="1">
        <a:spcBef>
          <a:spcPct val="20000"/>
        </a:spcBef>
        <a:spcAft>
          <a:spcPct val="0"/>
        </a:spcAft>
        <a:buClr>
          <a:schemeClr val="accent1"/>
        </a:buClr>
        <a:buSzPct val="75000"/>
        <a:buFont typeface="Wingdings" panose="05000000000000000000" pitchFamily="2" charset="2"/>
        <a:buChar char="n"/>
        <a:defRPr sz="2100">
          <a:solidFill>
            <a:schemeClr val="tx1"/>
          </a:solidFill>
          <a:latin typeface="+mn-lt"/>
          <a:ea typeface="+mn-ea"/>
        </a:defRPr>
      </a:lvl2pPr>
      <a:lvl3pPr marL="857250" indent="-171450" algn="l" rtl="0" eaLnBrk="1" fontAlgn="base" hangingPunct="1">
        <a:spcBef>
          <a:spcPct val="20000"/>
        </a:spcBef>
        <a:spcAft>
          <a:spcPct val="0"/>
        </a:spcAft>
        <a:buClr>
          <a:schemeClr val="folHlink"/>
        </a:buClr>
        <a:buSzPct val="55000"/>
        <a:buFont typeface="Wingdings" panose="05000000000000000000" pitchFamily="2" charset="2"/>
        <a:buChar char="n"/>
        <a:defRPr sz="1800">
          <a:solidFill>
            <a:schemeClr val="tx1"/>
          </a:solidFill>
          <a:latin typeface="+mn-lt"/>
          <a:ea typeface="+mn-ea"/>
        </a:defRPr>
      </a:lvl3pPr>
      <a:lvl4pPr marL="12001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4pPr>
      <a:lvl5pPr marL="1543050" indent="-171450" algn="l" rtl="0" eaLnBrk="1" fontAlgn="base" hangingPunct="1">
        <a:spcBef>
          <a:spcPct val="20000"/>
        </a:spcBef>
        <a:spcAft>
          <a:spcPct val="0"/>
        </a:spcAft>
        <a:buClr>
          <a:schemeClr val="accent1"/>
        </a:buClr>
        <a:buFont typeface="Wingdings" panose="05000000000000000000" pitchFamily="2" charset="2"/>
        <a:buChar char="§"/>
        <a:defRPr sz="1500">
          <a:solidFill>
            <a:schemeClr val="tx1"/>
          </a:solidFill>
          <a:latin typeface="+mn-lt"/>
          <a:ea typeface="+mn-ea"/>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4"/>
          <p:cNvSpPr>
            <a:spLocks noGrp="1" noChangeArrowheads="1"/>
          </p:cNvSpPr>
          <p:nvPr>
            <p:ph type="ctrTitle"/>
          </p:nvPr>
        </p:nvSpPr>
        <p:spPr>
          <a:xfrm>
            <a:off x="990600" y="1905000"/>
            <a:ext cx="7772400" cy="1470025"/>
          </a:xfrm>
        </p:spPr>
        <p:txBody>
          <a:bodyPr>
            <a:normAutofit fontScale="90000"/>
          </a:bodyPr>
          <a:lstStyle/>
          <a:p>
            <a:r>
              <a:rPr lang="en-US" altLang="en-US" dirty="0"/>
              <a:t>Nonrefundable &amp; Refundable Credits Overview</a:t>
            </a:r>
            <a:br>
              <a:rPr lang="en-US" altLang="en-US" dirty="0"/>
            </a:br>
            <a:r>
              <a:rPr lang="en-US" altLang="en-US" dirty="0"/>
              <a:t>Foreign Tax Credit</a:t>
            </a:r>
          </a:p>
        </p:txBody>
      </p:sp>
      <p:sp>
        <p:nvSpPr>
          <p:cNvPr id="909315" name="Rectangle 5"/>
          <p:cNvSpPr>
            <a:spLocks noGrp="1" noChangeArrowheads="1"/>
          </p:cNvSpPr>
          <p:nvPr>
            <p:ph type="subTitle" idx="1"/>
          </p:nvPr>
        </p:nvSpPr>
        <p:spPr>
          <a:xfrm>
            <a:off x="1066800" y="3810000"/>
            <a:ext cx="7467600" cy="2438400"/>
          </a:xfrm>
        </p:spPr>
        <p:txBody>
          <a:bodyPr/>
          <a:lstStyle/>
          <a:p>
            <a:r>
              <a:rPr lang="en-US" altLang="en-US" sz="3600" dirty="0"/>
              <a:t>Pub 4012 Tab G</a:t>
            </a:r>
          </a:p>
          <a:p>
            <a:r>
              <a:rPr lang="en-US" altLang="en-US" sz="3600" dirty="0"/>
              <a:t>Pub 17 Chapter 37</a:t>
            </a:r>
          </a:p>
          <a:p>
            <a:r>
              <a:rPr lang="en-US" altLang="en-US" sz="3600" dirty="0"/>
              <a:t>(Federal 1040-Line 48</a:t>
            </a:r>
            <a:r>
              <a:rPr lang="en-US" altLang="en-US" sz="3000" dirty="0"/>
              <a:t>)</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dirty="0"/>
          </a:p>
        </p:txBody>
      </p:sp>
    </p:spTree>
    <p:extLst>
      <p:ext uri="{BB962C8B-B14F-4D97-AF65-F5344CB8AC3E}">
        <p14:creationId xmlns:p14="http://schemas.microsoft.com/office/powerpoint/2010/main" val="17659718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lstStyle/>
          <a:p>
            <a:r>
              <a:rPr lang="en-US" altLang="en-US" dirty="0"/>
              <a:t>Definitions</a:t>
            </a:r>
          </a:p>
        </p:txBody>
      </p:sp>
      <p:sp>
        <p:nvSpPr>
          <p:cNvPr id="823299" name="Rectangle 3"/>
          <p:cNvSpPr>
            <a:spLocks noGrp="1" noChangeArrowheads="1"/>
          </p:cNvSpPr>
          <p:nvPr>
            <p:ph idx="1"/>
          </p:nvPr>
        </p:nvSpPr>
        <p:spPr>
          <a:xfrm>
            <a:off x="609600" y="1524000"/>
            <a:ext cx="8077200" cy="4800600"/>
          </a:xfrm>
        </p:spPr>
        <p:txBody>
          <a:bodyPr>
            <a:normAutofit/>
          </a:bodyPr>
          <a:lstStyle/>
          <a:p>
            <a:r>
              <a:rPr lang="en-US" altLang="en-US" b="1" dirty="0"/>
              <a:t> </a:t>
            </a:r>
            <a:r>
              <a:rPr lang="en-US" altLang="en-US" sz="3000" b="1" dirty="0"/>
              <a:t>Credit</a:t>
            </a:r>
            <a:r>
              <a:rPr lang="en-US" altLang="en-US" sz="3000" dirty="0"/>
              <a:t> – a dollar-for-dollar reduction of the tax liability</a:t>
            </a:r>
          </a:p>
          <a:p>
            <a:pPr lvl="1"/>
            <a:r>
              <a:rPr lang="en-US" altLang="en-US" b="1" dirty="0"/>
              <a:t> </a:t>
            </a:r>
            <a:r>
              <a:rPr lang="en-US" altLang="en-US" sz="2600" b="1" dirty="0"/>
              <a:t>Nonrefundable Credits</a:t>
            </a:r>
            <a:r>
              <a:rPr lang="en-US" altLang="en-US" sz="2600" dirty="0"/>
              <a:t> – can reduce the tax liability to zero, but does not provide a refund of excess credit</a:t>
            </a:r>
          </a:p>
          <a:p>
            <a:pPr lvl="2"/>
            <a:r>
              <a:rPr lang="en-US" altLang="en-US" dirty="0"/>
              <a:t> </a:t>
            </a:r>
            <a:r>
              <a:rPr lang="en-US" altLang="en-US" sz="2400" dirty="0"/>
              <a:t>Appear in Nonrefundable Credits section of 1040</a:t>
            </a:r>
            <a:endParaRPr lang="en-US" altLang="en-US" sz="2400" b="1" dirty="0"/>
          </a:p>
          <a:p>
            <a:pPr lvl="1"/>
            <a:r>
              <a:rPr lang="en-US" altLang="en-US" b="1" dirty="0"/>
              <a:t> </a:t>
            </a:r>
            <a:r>
              <a:rPr lang="en-US" altLang="en-US" sz="2600" b="1" dirty="0"/>
              <a:t>Refundable Credits </a:t>
            </a:r>
            <a:r>
              <a:rPr lang="en-US" altLang="en-US" sz="2600" dirty="0"/>
              <a:t>– can reduce the tax liability to zero &amp; provide a refund of excess credit</a:t>
            </a:r>
          </a:p>
          <a:p>
            <a:pPr lvl="2"/>
            <a:r>
              <a:rPr lang="en-US" altLang="en-US" dirty="0"/>
              <a:t> </a:t>
            </a:r>
            <a:r>
              <a:rPr lang="en-US" altLang="en-US" sz="2400" dirty="0"/>
              <a:t>Appear in Payments Section of 1040</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dirty="0"/>
          </a:p>
        </p:txBody>
      </p:sp>
    </p:spTree>
    <p:extLst>
      <p:ext uri="{BB962C8B-B14F-4D97-AF65-F5344CB8AC3E}">
        <p14:creationId xmlns:p14="http://schemas.microsoft.com/office/powerpoint/2010/main" val="35322456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lstStyle/>
          <a:p>
            <a:r>
              <a:rPr lang="en-US" altLang="en-US" dirty="0"/>
              <a:t>Nonrefundable Credits in Scope</a:t>
            </a:r>
          </a:p>
        </p:txBody>
      </p:sp>
      <p:sp>
        <p:nvSpPr>
          <p:cNvPr id="823299" name="Rectangle 3"/>
          <p:cNvSpPr>
            <a:spLocks noGrp="1" noChangeArrowheads="1"/>
          </p:cNvSpPr>
          <p:nvPr>
            <p:ph idx="1"/>
          </p:nvPr>
        </p:nvSpPr>
        <p:spPr>
          <a:xfrm>
            <a:off x="609600" y="1524000"/>
            <a:ext cx="8077200" cy="4800600"/>
          </a:xfrm>
        </p:spPr>
        <p:txBody>
          <a:bodyPr>
            <a:normAutofit fontScale="92500" lnSpcReduction="10000"/>
          </a:bodyPr>
          <a:lstStyle/>
          <a:p>
            <a:r>
              <a:rPr lang="en-US" altLang="en-US" dirty="0"/>
              <a:t>Foreign tax credit</a:t>
            </a:r>
          </a:p>
          <a:p>
            <a:r>
              <a:rPr lang="en-US" altLang="en-US" sz="2400" dirty="0"/>
              <a:t>Child care credit</a:t>
            </a:r>
          </a:p>
          <a:p>
            <a:r>
              <a:rPr lang="en-US" altLang="en-US" dirty="0"/>
              <a:t>Nonrefundable part of Education credit</a:t>
            </a:r>
          </a:p>
          <a:p>
            <a:r>
              <a:rPr lang="en-US" altLang="en-US" sz="2400" dirty="0"/>
              <a:t>Retirement savings credit</a:t>
            </a:r>
          </a:p>
          <a:p>
            <a:r>
              <a:rPr lang="en-US" altLang="en-US" dirty="0"/>
              <a:t>Child tax credit</a:t>
            </a:r>
            <a:endParaRPr lang="en-US" altLang="en-US" sz="2400" dirty="0"/>
          </a:p>
          <a:p>
            <a:r>
              <a:rPr lang="en-US" altLang="en-US" dirty="0"/>
              <a:t>Residential energy credit </a:t>
            </a:r>
            <a:r>
              <a:rPr lang="en-US" altLang="en-US" dirty="0">
                <a:solidFill>
                  <a:srgbClr val="FF0000"/>
                </a:solidFill>
              </a:rPr>
              <a:t>(expired for 2017)</a:t>
            </a:r>
            <a:endParaRPr lang="en-US" altLang="en-US" sz="2400" dirty="0">
              <a:solidFill>
                <a:srgbClr val="FF0000"/>
              </a:solidFill>
            </a:endParaRPr>
          </a:p>
          <a:p>
            <a:r>
              <a:rPr lang="en-US" altLang="en-US" dirty="0"/>
              <a:t>Earned income credit</a:t>
            </a:r>
          </a:p>
          <a:p>
            <a:r>
              <a:rPr lang="en-US" altLang="en-US" sz="2400" dirty="0"/>
              <a:t>Credit for the elderly or disabled</a:t>
            </a:r>
          </a:p>
          <a:p>
            <a:r>
              <a:rPr lang="en-US" altLang="en-US" dirty="0"/>
              <a:t>Other nonrefundable credits are </a:t>
            </a:r>
            <a:r>
              <a:rPr lang="en-US" altLang="en-US" dirty="0">
                <a:solidFill>
                  <a:srgbClr val="FF0000"/>
                </a:solidFill>
              </a:rPr>
              <a:t>Out of Scope</a:t>
            </a:r>
            <a:r>
              <a:rPr lang="en-US" altLang="en-US" dirty="0"/>
              <a:t> </a:t>
            </a:r>
          </a:p>
          <a:p>
            <a:pPr lvl="1"/>
            <a:r>
              <a:rPr lang="en-US" altLang="en-US" dirty="0"/>
              <a:t>Adoption credit,  DC first-time homebuyer credit,  mortgage interest credit, alternative motor vehicle credit, qualified electric motor vehicle credit, small employer health insurance premiums, credit for Federal tax paid on fuels, credit for increasing research activities from pass-through entities  </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dirty="0"/>
          </a:p>
        </p:txBody>
      </p:sp>
      <p:pic>
        <p:nvPicPr>
          <p:cNvPr id="7" name="Picture 2" descr="http://www.speedysigns.com/images/decals/400c/Speedy/SHAPES/NOSYMBL.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9082" y="4495800"/>
            <a:ext cx="329381" cy="329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974255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ChangeArrowheads="1"/>
          </p:cNvSpPr>
          <p:nvPr>
            <p:ph type="title"/>
          </p:nvPr>
        </p:nvSpPr>
        <p:spPr/>
        <p:txBody>
          <a:bodyPr>
            <a:normAutofit/>
          </a:bodyPr>
          <a:lstStyle/>
          <a:p>
            <a:r>
              <a:rPr lang="en-US" altLang="en-US" dirty="0"/>
              <a:t>Nonrefundable Credit</a:t>
            </a:r>
            <a:br>
              <a:rPr lang="en-US" altLang="en-US" dirty="0"/>
            </a:br>
            <a:r>
              <a:rPr lang="en-US" altLang="en-US" dirty="0"/>
              <a:t>Foreign Tax Credit – 1040 Line 48</a:t>
            </a:r>
            <a:endParaRPr lang="en-US" altLang="en-US" sz="2400" dirty="0"/>
          </a:p>
        </p:txBody>
      </p:sp>
      <p:sp>
        <p:nvSpPr>
          <p:cNvPr id="911363" name="Rectangle 3"/>
          <p:cNvSpPr>
            <a:spLocks noGrp="1" noChangeArrowheads="1"/>
          </p:cNvSpPr>
          <p:nvPr>
            <p:ph idx="1"/>
          </p:nvPr>
        </p:nvSpPr>
        <p:spPr/>
        <p:txBody>
          <a:bodyPr/>
          <a:lstStyle/>
          <a:p>
            <a:r>
              <a:rPr lang="en-US" altLang="en-US" sz="2800" dirty="0"/>
              <a:t> Reported to taxpayer on 1099 INT or 1099 DIV (usually on brokerage statement)</a:t>
            </a:r>
          </a:p>
          <a:p>
            <a:r>
              <a:rPr lang="en-US" altLang="en-US" sz="2800" dirty="0"/>
              <a:t> Only In Scope if &lt; $300 ($600 MFJ)</a:t>
            </a:r>
          </a:p>
          <a:p>
            <a:r>
              <a:rPr lang="en-US" altLang="en-US" sz="2800" dirty="0"/>
              <a:t> Enter Foreign Tax Withheld from Box 6 in F</a:t>
            </a:r>
            <a:r>
              <a:rPr lang="en-US" altLang="en-US" sz="2800" dirty="0">
                <a:solidFill>
                  <a:schemeClr val="accent4"/>
                </a:solidFill>
              </a:rPr>
              <a:t>ederal section \ Income \ Enter Myself \ </a:t>
            </a:r>
            <a:r>
              <a:rPr lang="en-US" sz="2800" dirty="0">
                <a:solidFill>
                  <a:schemeClr val="accent4"/>
                </a:solidFill>
              </a:rPr>
              <a:t>Interest &amp; Dividends (1099-INT, 1099-DIV)</a:t>
            </a:r>
            <a:r>
              <a:rPr lang="en-US" altLang="en-US" sz="2800" dirty="0">
                <a:solidFill>
                  <a:schemeClr val="accent4"/>
                </a:solidFill>
              </a:rPr>
              <a:t> \ Interest Income, Form 1099-INT </a:t>
            </a:r>
          </a:p>
          <a:p>
            <a:pPr lvl="1"/>
            <a:r>
              <a:rPr lang="en-US" altLang="en-US" dirty="0">
                <a:solidFill>
                  <a:schemeClr val="accent4"/>
                </a:solidFill>
              </a:rPr>
              <a:t> </a:t>
            </a:r>
            <a:r>
              <a:rPr lang="en-US" altLang="en-US" sz="2600" dirty="0">
                <a:solidFill>
                  <a:schemeClr val="accent4"/>
                </a:solidFill>
              </a:rPr>
              <a:t>TaxSlayer will automatically create Foreign Tax Credit on 1040 Line 48</a:t>
            </a:r>
          </a:p>
          <a:p>
            <a:pPr>
              <a:buFont typeface="Wingdings" panose="05000000000000000000" pitchFamily="2" charset="2"/>
              <a:buNone/>
            </a:pPr>
            <a:endParaRPr lang="en-US" altLang="en-US" dirty="0"/>
          </a:p>
          <a:p>
            <a:endParaRPr lang="en-US" altLang="en-US" dirty="0"/>
          </a:p>
        </p:txBody>
      </p:sp>
      <p:sp>
        <p:nvSpPr>
          <p:cNvPr id="6" name="TextBox 5" descr="NJ Pub Ref" title="NJ Pub Ref"/>
          <p:cNvSpPr txBox="1"/>
          <p:nvPr/>
        </p:nvSpPr>
        <p:spPr>
          <a:xfrm>
            <a:off x="7105729" y="58579"/>
            <a:ext cx="1663404" cy="246221"/>
          </a:xfrm>
          <a:prstGeom prst="rect">
            <a:avLst/>
          </a:prstGeom>
          <a:noFill/>
        </p:spPr>
        <p:txBody>
          <a:bodyPr wrap="none" tIns="0" bIns="0" rtlCol="0">
            <a:spAutoFit/>
          </a:bodyPr>
          <a:lstStyle/>
          <a:p>
            <a:pPr algn="r"/>
            <a:r>
              <a:rPr lang="en-US" sz="1600" dirty="0"/>
              <a:t>Pub 4012 Tab G</a:t>
            </a: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dirty="0"/>
          </a:p>
        </p:txBody>
      </p:sp>
      <p:pic>
        <p:nvPicPr>
          <p:cNvPr id="10" name="Picture 9" descr="NJ TaxSlayer" title="NJ TaxSlayer"/>
          <p:cNvPicPr>
            <a:picLocks noChangeAspect="1"/>
          </p:cNvPicPr>
          <p:nvPr/>
        </p:nvPicPr>
        <p:blipFill>
          <a:blip r:embed="rId3"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106010907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6788" t="5843" r="31381" b="-347"/>
          <a:stretch/>
        </p:blipFill>
        <p:spPr>
          <a:xfrm>
            <a:off x="653886" y="1625600"/>
            <a:ext cx="6743700" cy="4889502"/>
          </a:xfrm>
          <a:prstGeom prst="rect">
            <a:avLst/>
          </a:prstGeom>
        </p:spPr>
      </p:pic>
      <p:sp>
        <p:nvSpPr>
          <p:cNvPr id="288770" name="Title 1"/>
          <p:cNvSpPr>
            <a:spLocks noGrp="1"/>
          </p:cNvSpPr>
          <p:nvPr>
            <p:ph type="title"/>
          </p:nvPr>
        </p:nvSpPr>
        <p:spPr>
          <a:xfrm>
            <a:off x="685800" y="277813"/>
            <a:ext cx="8001000" cy="1143000"/>
          </a:xfrm>
        </p:spPr>
        <p:txBody>
          <a:bodyPr>
            <a:noAutofit/>
          </a:bodyPr>
          <a:lstStyle/>
          <a:p>
            <a:r>
              <a:rPr lang="en-US" altLang="en-US" sz="2600" dirty="0"/>
              <a:t>TS - 1099-DIV Dividends</a:t>
            </a:r>
            <a:br>
              <a:rPr lang="en-US" altLang="en-US" sz="2400" dirty="0"/>
            </a:br>
            <a:r>
              <a:rPr lang="en-US" altLang="en-US" sz="2200" dirty="0">
                <a:solidFill>
                  <a:srgbClr val="0070C0"/>
                </a:solidFill>
              </a:rPr>
              <a:t>Federal section \ Income \ Enter Myself \ </a:t>
            </a:r>
            <a:r>
              <a:rPr lang="en-US" sz="2200" dirty="0">
                <a:solidFill>
                  <a:srgbClr val="0070C0"/>
                </a:solidFill>
              </a:rPr>
              <a:t>Interest &amp; Dividends (1099-INT, 1099-DIV)</a:t>
            </a:r>
            <a:r>
              <a:rPr lang="en-US" altLang="en-US" sz="2200" dirty="0">
                <a:solidFill>
                  <a:srgbClr val="0070C0"/>
                </a:solidFill>
              </a:rPr>
              <a:t> \ </a:t>
            </a:r>
            <a:r>
              <a:rPr lang="en-US" sz="2200" dirty="0">
                <a:solidFill>
                  <a:srgbClr val="0070C0"/>
                </a:solidFill>
              </a:rPr>
              <a:t>Dividend Income, Form 1099-DIV, Box 1</a:t>
            </a:r>
            <a:endParaRPr lang="en-US" altLang="en-US" sz="2200" dirty="0">
              <a:solidFill>
                <a:srgbClr val="0070C0"/>
              </a:solidFill>
            </a:endParaRPr>
          </a:p>
        </p:txBody>
      </p:sp>
      <p:sp>
        <p:nvSpPr>
          <p:cNvPr id="21" name="Line 8"/>
          <p:cNvSpPr>
            <a:spLocks noChangeShapeType="1"/>
          </p:cNvSpPr>
          <p:nvPr/>
        </p:nvSpPr>
        <p:spPr bwMode="auto">
          <a:xfrm flipH="1" flipV="1">
            <a:off x="1507672" y="6342063"/>
            <a:ext cx="1349828"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dirty="0"/>
          </a:p>
        </p:txBody>
      </p:sp>
      <p:pic>
        <p:nvPicPr>
          <p:cNvPr id="17" name="Picture 16"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
        <p:nvSpPr>
          <p:cNvPr id="38" name="TextBox 37"/>
          <p:cNvSpPr txBox="1"/>
          <p:nvPr/>
        </p:nvSpPr>
        <p:spPr>
          <a:xfrm>
            <a:off x="2857500" y="6118782"/>
            <a:ext cx="2428870" cy="369332"/>
          </a:xfrm>
          <a:prstGeom prst="rect">
            <a:avLst/>
          </a:prstGeom>
          <a:solidFill>
            <a:schemeClr val="accent5">
              <a:lumMod val="75000"/>
            </a:schemeClr>
          </a:solidFill>
          <a:ln>
            <a:solidFill>
              <a:srgbClr val="002060"/>
            </a:solidFill>
          </a:ln>
        </p:spPr>
        <p:txBody>
          <a:bodyPr wrap="none" rtlCol="0">
            <a:spAutoFit/>
          </a:bodyPr>
          <a:lstStyle/>
          <a:p>
            <a:r>
              <a:rPr lang="en-US" b="1" dirty="0"/>
              <a:t>Foreign tax withheld</a:t>
            </a:r>
          </a:p>
        </p:txBody>
      </p:sp>
      <p:sp>
        <p:nvSpPr>
          <p:cNvPr id="39" name="Oval 5"/>
          <p:cNvSpPr>
            <a:spLocks noChangeArrowheads="1"/>
          </p:cNvSpPr>
          <p:nvPr/>
        </p:nvSpPr>
        <p:spPr bwMode="auto">
          <a:xfrm flipV="1">
            <a:off x="685800" y="6196013"/>
            <a:ext cx="800100" cy="292101"/>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dirty="0"/>
          </a:p>
        </p:txBody>
      </p:sp>
    </p:spTree>
    <p:extLst>
      <p:ext uri="{BB962C8B-B14F-4D97-AF65-F5344CB8AC3E}">
        <p14:creationId xmlns:p14="http://schemas.microsoft.com/office/powerpoint/2010/main" val="230364947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609600" y="1612900"/>
            <a:ext cx="7594600" cy="4356099"/>
          </a:xfrm>
          <a:prstGeom prst="rect">
            <a:avLst/>
          </a:prstGeom>
        </p:spPr>
      </p:pic>
      <p:sp>
        <p:nvSpPr>
          <p:cNvPr id="913411" name="Title 1"/>
          <p:cNvSpPr>
            <a:spLocks noGrp="1"/>
          </p:cNvSpPr>
          <p:nvPr>
            <p:ph type="title"/>
          </p:nvPr>
        </p:nvSpPr>
        <p:spPr/>
        <p:txBody>
          <a:bodyPr>
            <a:normAutofit/>
          </a:bodyPr>
          <a:lstStyle/>
          <a:p>
            <a:r>
              <a:rPr lang="en-US" altLang="en-US" dirty="0"/>
              <a:t>TS – 1040 Line 48 – Foreign Tax Credit</a:t>
            </a:r>
          </a:p>
        </p:txBody>
      </p:sp>
      <p:sp>
        <p:nvSpPr>
          <p:cNvPr id="10" name="Oval 4"/>
          <p:cNvSpPr>
            <a:spLocks noChangeArrowheads="1"/>
          </p:cNvSpPr>
          <p:nvPr/>
        </p:nvSpPr>
        <p:spPr bwMode="auto">
          <a:xfrm>
            <a:off x="5740400" y="4284023"/>
            <a:ext cx="685800" cy="38957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r>
              <a:rPr lang="en-US"/>
              <a:t>12-08-2017</a:t>
            </a:r>
            <a:endParaRPr lang="en-US" dirty="0"/>
          </a:p>
        </p:txBody>
      </p:sp>
      <p:sp>
        <p:nvSpPr>
          <p:cNvPr id="3" name="Footer Placeholder 2"/>
          <p:cNvSpPr>
            <a:spLocks noGrp="1"/>
          </p:cNvSpPr>
          <p:nvPr>
            <p:ph type="ftr" sz="quarter" idx="3"/>
          </p:nvPr>
        </p:nvSpPr>
        <p:spPr/>
        <p:txBody>
          <a:bodyPr/>
          <a:lstStyle/>
          <a:p>
            <a:r>
              <a:rPr lang="en-US"/>
              <a:t>NJ TAX TY2016 v1.1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dirty="0"/>
          </a:p>
        </p:txBody>
      </p:sp>
      <p:pic>
        <p:nvPicPr>
          <p:cNvPr id="11" name="Picture 10" descr="NJ TaxSlayer" title="NJ TaxSlayer"/>
          <p:cNvPicPr>
            <a:picLocks noChangeAspect="1"/>
          </p:cNvPicPr>
          <p:nvPr/>
        </p:nvPicPr>
        <p:blipFill>
          <a:blip r:embed="rId4" cstate="print"/>
          <a:stretch>
            <a:fillRect/>
          </a:stretch>
        </p:blipFill>
        <p:spPr>
          <a:xfrm>
            <a:off x="0" y="677005"/>
            <a:ext cx="612648" cy="163373"/>
          </a:xfrm>
          <a:prstGeom prst="rect">
            <a:avLst/>
          </a:prstGeom>
        </p:spPr>
      </p:pic>
    </p:spTree>
    <p:extLst>
      <p:ext uri="{BB962C8B-B14F-4D97-AF65-F5344CB8AC3E}">
        <p14:creationId xmlns:p14="http://schemas.microsoft.com/office/powerpoint/2010/main" val="38522822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utoUpdateAnimBg="0"/>
    </p:bld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NJ Template</Template>
  <TotalTime>10</TotalTime>
  <Words>358</Words>
  <Application>Microsoft Office PowerPoint</Application>
  <PresentationFormat>On-screen Show (4:3)</PresentationFormat>
  <Paragraphs>65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Arial</vt:lpstr>
      <vt:lpstr>Calibri</vt:lpstr>
      <vt:lpstr>Verdana</vt:lpstr>
      <vt:lpstr>Wingdings</vt:lpstr>
      <vt:lpstr>NJ Template 06</vt:lpstr>
      <vt:lpstr>Nonrefundable &amp; Refundable Credits Overview Foreign Tax Credit</vt:lpstr>
      <vt:lpstr>Definitions</vt:lpstr>
      <vt:lpstr>Nonrefundable Credits in Scope</vt:lpstr>
      <vt:lpstr>Nonrefundable Credit Foreign Tax Credit – 1040 Line 48</vt:lpstr>
      <vt:lpstr>TS - 1099-DIV Dividends Federal section \ Income \ Enter Myself \ Interest &amp; Dividends (1099-INT, 1099-DIV) \ Dividend Income, Form 1099-DIV, Box 1</vt:lpstr>
      <vt:lpstr>TS – 1040 Line 48 – Foreign Tax Credit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NJTL-00</dc:title>
  <dc:creator>Al TP4F</dc:creator>
  <cp:lastModifiedBy>Al TP4F</cp:lastModifiedBy>
  <cp:revision>5</cp:revision>
  <dcterms:created xsi:type="dcterms:W3CDTF">2017-12-08T09:50:38Z</dcterms:created>
  <dcterms:modified xsi:type="dcterms:W3CDTF">2017-12-08T11:30:51Z</dcterms:modified>
</cp:coreProperties>
</file>